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1674" r:id="rId2"/>
    <p:sldId id="1548" r:id="rId3"/>
    <p:sldId id="1947" r:id="rId4"/>
    <p:sldId id="1949" r:id="rId5"/>
    <p:sldId id="1950" r:id="rId6"/>
    <p:sldId id="1951" r:id="rId7"/>
    <p:sldId id="1948" r:id="rId8"/>
    <p:sldId id="1952" r:id="rId9"/>
    <p:sldId id="1955" r:id="rId10"/>
    <p:sldId id="1956" r:id="rId11"/>
    <p:sldId id="1963" r:id="rId12"/>
    <p:sldId id="1964" r:id="rId13"/>
    <p:sldId id="1957" r:id="rId14"/>
    <p:sldId id="1965" r:id="rId15"/>
    <p:sldId id="1958" r:id="rId16"/>
    <p:sldId id="1966" r:id="rId17"/>
    <p:sldId id="1967" r:id="rId18"/>
    <p:sldId id="1959" r:id="rId19"/>
    <p:sldId id="1968" r:id="rId20"/>
    <p:sldId id="1960" r:id="rId21"/>
    <p:sldId id="1969" r:id="rId22"/>
    <p:sldId id="1961" r:id="rId23"/>
    <p:sldId id="1970" r:id="rId24"/>
    <p:sldId id="1971" r:id="rId25"/>
    <p:sldId id="1972" r:id="rId26"/>
    <p:sldId id="1973" r:id="rId27"/>
    <p:sldId id="1974" r:id="rId28"/>
    <p:sldId id="1962" r:id="rId29"/>
    <p:sldId id="1975" r:id="rId30"/>
    <p:sldId id="1976" r:id="rId31"/>
    <p:sldId id="1977" r:id="rId32"/>
    <p:sldId id="1670" r:id="rId33"/>
    <p:sldId id="1671" r:id="rId34"/>
    <p:sldId id="1672" r:id="rId35"/>
    <p:sldId id="292" r:id="rId36"/>
    <p:sldId id="2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74" autoAdjust="0"/>
  </p:normalViewPr>
  <p:slideViewPr>
    <p:cSldViewPr>
      <p:cViewPr varScale="1">
        <p:scale>
          <a:sx n="99" d="100"/>
          <a:sy n="99" d="100"/>
        </p:scale>
        <p:origin x="948" y="384"/>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12/27/2025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32</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33</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34</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35</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36</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12/27/2025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12/27/2025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12/27/2025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12/27/2025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12/27/2025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12/27/2025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12/27/2025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12/27/2025</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tudylight.org/desk/?query=mt+10:33&amp;t=kjv&amp;sr=1&amp;l=e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E48208-B40F-EF63-1187-3C081333BBE5}"/>
              </a:ext>
            </a:extLst>
          </p:cNvPr>
          <p:cNvPicPr>
            <a:picLocks noChangeAspect="1"/>
          </p:cNvPicPr>
          <p:nvPr/>
        </p:nvPicPr>
        <p:blipFill>
          <a:blip r:embed="rId2"/>
          <a:stretch>
            <a:fillRect/>
          </a:stretch>
        </p:blipFill>
        <p:spPr>
          <a:xfrm>
            <a:off x="0" y="-24581"/>
            <a:ext cx="12192000" cy="5434782"/>
          </a:xfrm>
          <a:prstGeom prst="rect">
            <a:avLst/>
          </a:prstGeom>
        </p:spPr>
      </p:pic>
      <p:pic>
        <p:nvPicPr>
          <p:cNvPr id="6" name="Picture 5">
            <a:extLst>
              <a:ext uri="{FF2B5EF4-FFF2-40B4-BE49-F238E27FC236}">
                <a16:creationId xmlns:a16="http://schemas.microsoft.com/office/drawing/2014/main" id="{4C258A17-08B1-A631-3B72-FB6A9D1EA348}"/>
              </a:ext>
            </a:extLst>
          </p:cNvPr>
          <p:cNvPicPr>
            <a:picLocks noChangeAspect="1"/>
          </p:cNvPicPr>
          <p:nvPr/>
        </p:nvPicPr>
        <p:blipFill>
          <a:blip r:embed="rId3"/>
          <a:stretch>
            <a:fillRect/>
          </a:stretch>
        </p:blipFill>
        <p:spPr>
          <a:xfrm>
            <a:off x="0" y="5410201"/>
            <a:ext cx="12192000" cy="1442884"/>
          </a:xfrm>
          <a:prstGeom prst="rect">
            <a:avLst/>
          </a:prstGeom>
        </p:spPr>
      </p:pic>
      <p:sp>
        <p:nvSpPr>
          <p:cNvPr id="3" name="Content Placeholder 2"/>
          <p:cNvSpPr>
            <a:spLocks noGrp="1"/>
          </p:cNvSpPr>
          <p:nvPr>
            <p:ph sz="quarter" idx="13"/>
          </p:nvPr>
        </p:nvSpPr>
        <p:spPr>
          <a:xfrm>
            <a:off x="0" y="4648201"/>
            <a:ext cx="12192000" cy="2204884"/>
          </a:xfrm>
        </p:spPr>
        <p:txBody>
          <a:bodyPr>
            <a:noAutofit/>
          </a:bodyPr>
          <a:lstStyle/>
          <a:p>
            <a:pPr marL="0" indent="0" algn="ctr">
              <a:buClr>
                <a:srgbClr val="A379BB">
                  <a:lumMod val="75000"/>
                </a:srgbClr>
              </a:buClr>
              <a:buNone/>
            </a:pPr>
            <a:r>
              <a:rPr kumimoji="0" lang="en-US" sz="7200" b="1" i="1" u="none" strike="noStrike" kern="1200" cap="none" spc="0" normalizeH="0" baseline="0" noProof="0" dirty="0">
                <a:ln>
                  <a:noFill/>
                </a:ln>
                <a:solidFill>
                  <a:srgbClr val="FFFF00"/>
                </a:solidFill>
                <a:effectLst>
                  <a:outerShdw blurRad="38100" dist="38100" dir="2700000" algn="tl">
                    <a:srgbClr val="000000">
                      <a:alpha val="43137"/>
                    </a:srgbClr>
                  </a:outerShdw>
                  <a:reflection blurRad="6350" stA="55000" endA="300" endPos="45500" dir="5400000" sy="-100000" algn="bl" rotWithShape="0"/>
                </a:effectLst>
                <a:uLnTx/>
                <a:uFillTx/>
                <a:latin typeface="Trebuchet MS"/>
                <a:ea typeface="+mj-ea"/>
                <a:cs typeface="+mj-cs"/>
              </a:rPr>
              <a:t>Setting Goals to be Perfect in 2026 (Matthew 5:48)</a:t>
            </a:r>
            <a:endParaRPr lang="en-US" sz="60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19FE3-9787-E623-CFF2-2A63A811EC4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6634E-FD83-1613-04C8-6D9FFF994D35}"/>
              </a:ext>
            </a:extLst>
          </p:cNvPr>
          <p:cNvSpPr>
            <a:spLocks noGrp="1"/>
          </p:cNvSpPr>
          <p:nvPr>
            <p:ph sz="quarter" idx="13"/>
          </p:nvPr>
        </p:nvSpPr>
        <p:spPr>
          <a:xfrm>
            <a:off x="0" y="1676400"/>
            <a:ext cx="12192000" cy="5144530"/>
          </a:xfrm>
        </p:spPr>
        <p:txBody>
          <a:bodyPr>
            <a:noAutofit/>
          </a:bodyPr>
          <a:lstStyle/>
          <a:p>
            <a:pPr marL="45720" indent="0">
              <a:lnSpc>
                <a:spcPct val="80000"/>
              </a:lnSpc>
              <a:buClr>
                <a:srgbClr val="C00000"/>
              </a:buClr>
              <a:buNone/>
            </a:pPr>
            <a:r>
              <a:rPr lang="en-US" sz="8000" dirty="0"/>
              <a:t>Moving beyond basic teachings to a deep knowledge of Christ and His Word</a:t>
            </a:r>
            <a:endParaRPr lang="en-US" sz="8000" b="1" i="1" dirty="0">
              <a:effectLst>
                <a:outerShdw blurRad="38100" dist="38100" dir="2700000" algn="tl">
                  <a:srgbClr val="000000">
                    <a:alpha val="43137"/>
                  </a:srgbClr>
                </a:outerShdw>
              </a:effectLst>
            </a:endParaRPr>
          </a:p>
        </p:txBody>
      </p:sp>
      <p:sp>
        <p:nvSpPr>
          <p:cNvPr id="4" name="Title 3">
            <a:extLst>
              <a:ext uri="{FF2B5EF4-FFF2-40B4-BE49-F238E27FC236}">
                <a16:creationId xmlns:a16="http://schemas.microsoft.com/office/drawing/2014/main" id="{DC4AF825-8CE3-44F1-8CE6-299351B48D6B}"/>
              </a:ext>
            </a:extLst>
          </p:cNvPr>
          <p:cNvSpPr>
            <a:spLocks noGrp="1"/>
          </p:cNvSpPr>
          <p:nvPr>
            <p:ph type="title"/>
          </p:nvPr>
        </p:nvSpPr>
        <p:spPr>
          <a:xfrm>
            <a:off x="0" y="0"/>
            <a:ext cx="12192000" cy="12192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1) Knowledge &amp; Understanding: </a:t>
            </a:r>
          </a:p>
        </p:txBody>
      </p:sp>
    </p:spTree>
    <p:extLst>
      <p:ext uri="{BB962C8B-B14F-4D97-AF65-F5344CB8AC3E}">
        <p14:creationId xmlns:p14="http://schemas.microsoft.com/office/powerpoint/2010/main" val="35456964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8871B-2880-FCF5-A107-D7B19A796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DFBF1-E417-3312-3D23-8F6B80F87503}"/>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Hebrews 5:12-14 (KJV) </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5EB03F1-9556-9F18-ADD3-DD51D68EDBC5}"/>
              </a:ext>
            </a:extLst>
          </p:cNvPr>
          <p:cNvSpPr>
            <a:spLocks noGrp="1"/>
          </p:cNvSpPr>
          <p:nvPr>
            <p:ph sz="quarter" idx="13"/>
          </p:nvPr>
        </p:nvSpPr>
        <p:spPr>
          <a:xfrm>
            <a:off x="0" y="990600"/>
            <a:ext cx="12268200" cy="5863590"/>
          </a:xfrm>
        </p:spPr>
        <p:txBody>
          <a:bodyPr>
            <a:noAutofit/>
          </a:bodyPr>
          <a:lstStyle/>
          <a:p>
            <a:pPr marL="45720" indent="0">
              <a:buClr>
                <a:srgbClr val="A379BB">
                  <a:lumMod val="75000"/>
                </a:srgbClr>
              </a:buClr>
              <a:buNone/>
              <a:defRPr/>
            </a:pPr>
            <a:r>
              <a:rPr lang="en-US" sz="5400" b="1" baseline="30000" dirty="0"/>
              <a:t>12</a:t>
            </a:r>
            <a:r>
              <a:rPr lang="en-US" sz="5400" dirty="0"/>
              <a:t> For when for the time ye ought to be teachers, ye have need that one teach you again which be the first principles of the oracles of God; and are become such as have need of milk, and not of strong meat.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9842080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B044D-1ED1-FD83-ABAA-6170879875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80DAF-7F99-2D7D-1E6F-39277A0E0F33}"/>
              </a:ext>
            </a:extLst>
          </p:cNvPr>
          <p:cNvSpPr>
            <a:spLocks noGrp="1"/>
          </p:cNvSpPr>
          <p:nvPr>
            <p:ph type="title"/>
          </p:nvPr>
        </p:nvSpPr>
        <p:spPr>
          <a:xfrm>
            <a:off x="0" y="3810"/>
            <a:ext cx="12192000" cy="1215390"/>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Hebrews 5:12-14 (KJV) </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7ADA3E3-AE3B-F973-BEDD-55B6939CD8E6}"/>
              </a:ext>
            </a:extLst>
          </p:cNvPr>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13</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every one that useth milk is </a:t>
            </a:r>
            <a:r>
              <a:rPr kumimoji="0" lang="en-US" sz="5400" b="0" i="0" u="none" strike="noStrike" kern="1200" cap="none" spc="0" normalizeH="0" baseline="0" noProof="0" dirty="0" err="1">
                <a:ln>
                  <a:noFill/>
                </a:ln>
                <a:solidFill>
                  <a:prstClr val="black">
                    <a:lumMod val="75000"/>
                    <a:lumOff val="25000"/>
                  </a:prstClr>
                </a:solidFill>
                <a:effectLst/>
                <a:uLnTx/>
                <a:uFillTx/>
                <a:latin typeface="Trebuchet MS"/>
                <a:ea typeface="+mn-ea"/>
                <a:cs typeface="+mn-cs"/>
              </a:rPr>
              <a:t>unskilful</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in the word of righteousness: for he is a babe.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strong meat </a:t>
            </a:r>
            <a:r>
              <a:rPr kumimoji="0" lang="en-US" sz="5400" b="0" i="0" u="none" strike="noStrike" kern="1200" cap="none" spc="0" normalizeH="0" baseline="0" noProof="0" dirty="0" err="1">
                <a:ln>
                  <a:noFill/>
                </a:ln>
                <a:solidFill>
                  <a:prstClr val="black">
                    <a:lumMod val="75000"/>
                    <a:lumOff val="25000"/>
                  </a:prstClr>
                </a:solidFill>
                <a:effectLst/>
                <a:uLnTx/>
                <a:uFillTx/>
                <a:latin typeface="Trebuchet MS"/>
                <a:ea typeface="+mn-ea"/>
                <a:cs typeface="+mn-cs"/>
              </a:rPr>
              <a:t>belongeth</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to them that are of full age, even those who by reason of use have their senses exercised to discern both good and evil.</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65717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1FDF8-E10E-8CEE-10B0-839EBA78944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28CEED-6F7C-FDBD-5B9D-596A72EB61DC}"/>
              </a:ext>
            </a:extLst>
          </p:cNvPr>
          <p:cNvSpPr>
            <a:spLocks noGrp="1"/>
          </p:cNvSpPr>
          <p:nvPr>
            <p:ph sz="quarter" idx="13"/>
          </p:nvPr>
        </p:nvSpPr>
        <p:spPr>
          <a:xfrm>
            <a:off x="0" y="1676400"/>
            <a:ext cx="12192000" cy="5144530"/>
          </a:xfrm>
        </p:spPr>
        <p:txBody>
          <a:bodyPr>
            <a:noAutofit/>
          </a:bodyPr>
          <a:lstStyle/>
          <a:p>
            <a:pPr marL="45720" indent="0">
              <a:lnSpc>
                <a:spcPct val="80000"/>
              </a:lnSpc>
              <a:buClr>
                <a:srgbClr val="C00000"/>
              </a:buClr>
              <a:buNone/>
            </a:pPr>
            <a:r>
              <a:rPr lang="en-US" sz="8000" dirty="0"/>
              <a:t>Becoming firm in faith, not easily swayed by new or false doctrines</a:t>
            </a:r>
          </a:p>
        </p:txBody>
      </p:sp>
      <p:sp>
        <p:nvSpPr>
          <p:cNvPr id="4" name="Title 3">
            <a:extLst>
              <a:ext uri="{FF2B5EF4-FFF2-40B4-BE49-F238E27FC236}">
                <a16:creationId xmlns:a16="http://schemas.microsoft.com/office/drawing/2014/main" id="{377F679F-24C5-5A87-CA48-B81D0F8EE9F8}"/>
              </a:ext>
            </a:extLst>
          </p:cNvPr>
          <p:cNvSpPr>
            <a:spLocks noGrp="1"/>
          </p:cNvSpPr>
          <p:nvPr>
            <p:ph type="title"/>
          </p:nvPr>
        </p:nvSpPr>
        <p:spPr>
          <a:xfrm>
            <a:off x="0" y="0"/>
            <a:ext cx="12192000" cy="15240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2)	Stability: </a:t>
            </a:r>
          </a:p>
        </p:txBody>
      </p:sp>
    </p:spTree>
    <p:extLst>
      <p:ext uri="{BB962C8B-B14F-4D97-AF65-F5344CB8AC3E}">
        <p14:creationId xmlns:p14="http://schemas.microsoft.com/office/powerpoint/2010/main" val="7689386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0AA06-567C-0C50-75C6-24F2CCD61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ECE89-818F-95FA-235C-70D287C2883E}"/>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4:14 (KJV) </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F7F583C-72DA-9A7B-7526-616820696057}"/>
              </a:ext>
            </a:extLst>
          </p:cNvPr>
          <p:cNvSpPr>
            <a:spLocks noGrp="1"/>
          </p:cNvSpPr>
          <p:nvPr>
            <p:ph sz="quarter" idx="13"/>
          </p:nvPr>
        </p:nvSpPr>
        <p:spPr>
          <a:xfrm>
            <a:off x="0" y="1143000"/>
            <a:ext cx="12268200" cy="5711190"/>
          </a:xfrm>
        </p:spPr>
        <p:txBody>
          <a:bodyPr>
            <a:noAutofit/>
          </a:bodyPr>
          <a:lstStyle/>
          <a:p>
            <a:pPr marL="45720" indent="0">
              <a:buClr>
                <a:srgbClr val="A379BB">
                  <a:lumMod val="75000"/>
                </a:srgbClr>
              </a:buClr>
              <a:buNone/>
              <a:defRPr/>
            </a:pPr>
            <a:r>
              <a:rPr lang="en-US" sz="7200" dirty="0">
                <a:solidFill>
                  <a:prstClr val="black">
                    <a:lumMod val="75000"/>
                    <a:lumOff val="25000"/>
                  </a:prstClr>
                </a:solidFill>
                <a:latin typeface="Trebuchet MS"/>
              </a:rPr>
              <a:t>Wherefore he saith, Awake thou that </a:t>
            </a:r>
            <a:r>
              <a:rPr lang="en-US" sz="7200" dirty="0" err="1">
                <a:solidFill>
                  <a:prstClr val="black">
                    <a:lumMod val="75000"/>
                    <a:lumOff val="25000"/>
                  </a:prstClr>
                </a:solidFill>
                <a:latin typeface="Trebuchet MS"/>
              </a:rPr>
              <a:t>sleepest</a:t>
            </a:r>
            <a:r>
              <a:rPr lang="en-US" sz="7200" dirty="0">
                <a:solidFill>
                  <a:prstClr val="black">
                    <a:lumMod val="75000"/>
                    <a:lumOff val="25000"/>
                  </a:prstClr>
                </a:solidFill>
                <a:latin typeface="Trebuchet MS"/>
              </a:rPr>
              <a:t>, and arise from the dead, and Christ shall give thee light.</a:t>
            </a:r>
          </a:p>
        </p:txBody>
      </p:sp>
    </p:spTree>
    <p:extLst>
      <p:ext uri="{BB962C8B-B14F-4D97-AF65-F5344CB8AC3E}">
        <p14:creationId xmlns:p14="http://schemas.microsoft.com/office/powerpoint/2010/main" val="41144623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05090-722C-01C0-93FE-FFB85FC0254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CEE890-0F03-18DB-AF8E-00E5CA1553C8}"/>
              </a:ext>
            </a:extLst>
          </p:cNvPr>
          <p:cNvSpPr>
            <a:spLocks noGrp="1"/>
          </p:cNvSpPr>
          <p:nvPr>
            <p:ph sz="quarter" idx="13"/>
          </p:nvPr>
        </p:nvSpPr>
        <p:spPr>
          <a:xfrm>
            <a:off x="0" y="2057400"/>
            <a:ext cx="12192000" cy="4763530"/>
          </a:xfrm>
        </p:spPr>
        <p:txBody>
          <a:bodyPr>
            <a:noAutofit/>
          </a:bodyPr>
          <a:lstStyle/>
          <a:p>
            <a:pPr marL="45720" indent="0">
              <a:lnSpc>
                <a:spcPct val="80000"/>
              </a:lnSpc>
              <a:buClr>
                <a:srgbClr val="C00000"/>
              </a:buClr>
              <a:buNone/>
            </a:pPr>
            <a:r>
              <a:rPr lang="en-US" sz="8000" dirty="0"/>
              <a:t>Growing to reflect Christ's character, living with humility, truth, and love </a:t>
            </a:r>
          </a:p>
        </p:txBody>
      </p:sp>
      <p:sp>
        <p:nvSpPr>
          <p:cNvPr id="4" name="Title 3">
            <a:extLst>
              <a:ext uri="{FF2B5EF4-FFF2-40B4-BE49-F238E27FC236}">
                <a16:creationId xmlns:a16="http://schemas.microsoft.com/office/drawing/2014/main" id="{54883FA1-4E41-476E-46F6-0C87F818B893}"/>
              </a:ext>
            </a:extLst>
          </p:cNvPr>
          <p:cNvSpPr>
            <a:spLocks noGrp="1"/>
          </p:cNvSpPr>
          <p:nvPr>
            <p:ph type="title"/>
          </p:nvPr>
        </p:nvSpPr>
        <p:spPr>
          <a:xfrm>
            <a:off x="0" y="0"/>
            <a:ext cx="12192000" cy="1295400"/>
          </a:xfrm>
        </p:spPr>
        <p:txBody>
          <a:bodyPr/>
          <a:lstStyle/>
          <a:p>
            <a:pPr marL="0" indent="0" algn="l">
              <a:buNone/>
            </a:pPr>
            <a:r>
              <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3)	 Christlikeness: </a:t>
            </a:r>
          </a:p>
        </p:txBody>
      </p:sp>
    </p:spTree>
    <p:extLst>
      <p:ext uri="{BB962C8B-B14F-4D97-AF65-F5344CB8AC3E}">
        <p14:creationId xmlns:p14="http://schemas.microsoft.com/office/powerpoint/2010/main" val="1432423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3CAE2-DDB4-63D6-4377-6A4EEB522A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0B7751-E5C8-9472-74EE-F2FE609F3972}"/>
              </a:ext>
            </a:extLst>
          </p:cNvPr>
          <p:cNvSpPr>
            <a:spLocks noGrp="1"/>
          </p:cNvSpPr>
          <p:nvPr>
            <p:ph type="title"/>
          </p:nvPr>
        </p:nvSpPr>
        <p:spPr>
          <a:xfrm>
            <a:off x="0" y="-8390"/>
            <a:ext cx="12192000" cy="1151389"/>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Ephesians 4:13 (KJV) </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E86F682-ED5F-B83A-DF5B-D11887853BB8}"/>
              </a:ext>
            </a:extLst>
          </p:cNvPr>
          <p:cNvSpPr>
            <a:spLocks noGrp="1"/>
          </p:cNvSpPr>
          <p:nvPr>
            <p:ph sz="quarter" idx="13"/>
          </p:nvPr>
        </p:nvSpPr>
        <p:spPr>
          <a:xfrm>
            <a:off x="0" y="1142999"/>
            <a:ext cx="12192000" cy="5715002"/>
          </a:xfrm>
        </p:spPr>
        <p:txBody>
          <a:bodyPr>
            <a:noAutofit/>
          </a:bodyPr>
          <a:lstStyle/>
          <a:p>
            <a:pPr marL="45720" indent="0">
              <a:buNone/>
            </a:pPr>
            <a:r>
              <a:rPr lang="en-US" sz="6300" dirty="0"/>
              <a:t>Till we all come in the unity of the faith, and of the knowledge of the Son of God, unto a perfect man, unto the measure of the stature of the fulness of Christ:</a:t>
            </a:r>
          </a:p>
        </p:txBody>
      </p:sp>
    </p:spTree>
    <p:extLst>
      <p:ext uri="{BB962C8B-B14F-4D97-AF65-F5344CB8AC3E}">
        <p14:creationId xmlns:p14="http://schemas.microsoft.com/office/powerpoint/2010/main" val="70382862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1F581-B012-B8D7-8E08-043F360278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2069BC-C602-C10B-E3BA-13A5C5E34B77}"/>
              </a:ext>
            </a:extLst>
          </p:cNvPr>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4:15 (KJV) </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AA5618F-F232-A982-0CA2-FEAA782C0E09}"/>
              </a:ext>
            </a:extLst>
          </p:cNvPr>
          <p:cNvSpPr>
            <a:spLocks noGrp="1"/>
          </p:cNvSpPr>
          <p:nvPr>
            <p:ph sz="quarter" idx="13"/>
          </p:nvPr>
        </p:nvSpPr>
        <p:spPr>
          <a:xfrm>
            <a:off x="0" y="1142999"/>
            <a:ext cx="12192000" cy="5715002"/>
          </a:xfrm>
        </p:spPr>
        <p:txBody>
          <a:bodyPr>
            <a:noAutofit/>
          </a:bodyPr>
          <a:lstStyle/>
          <a:p>
            <a:pPr marL="45720" indent="0">
              <a:buNone/>
            </a:pPr>
            <a:r>
              <a:rPr lang="en-US" sz="8000" dirty="0"/>
              <a:t>But speaking the truth in love, may grow up into him in all things, which is the head, even Christ:</a:t>
            </a:r>
          </a:p>
        </p:txBody>
      </p:sp>
    </p:spTree>
    <p:extLst>
      <p:ext uri="{BB962C8B-B14F-4D97-AF65-F5344CB8AC3E}">
        <p14:creationId xmlns:p14="http://schemas.microsoft.com/office/powerpoint/2010/main" val="210135790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C3442-83A6-A5A5-F74A-711D045EC6F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D761EF-03FD-36D2-901E-99B314F0DB0D}"/>
              </a:ext>
            </a:extLst>
          </p:cNvPr>
          <p:cNvSpPr>
            <a:spLocks noGrp="1"/>
          </p:cNvSpPr>
          <p:nvPr>
            <p:ph sz="quarter" idx="13"/>
          </p:nvPr>
        </p:nvSpPr>
        <p:spPr>
          <a:xfrm>
            <a:off x="0" y="1676400"/>
            <a:ext cx="12192000" cy="5144530"/>
          </a:xfrm>
        </p:spPr>
        <p:txBody>
          <a:bodyPr>
            <a:noAutofit/>
          </a:bodyPr>
          <a:lstStyle/>
          <a:p>
            <a:pPr marL="45720" indent="0">
              <a:lnSpc>
                <a:spcPct val="80000"/>
              </a:lnSpc>
              <a:buClr>
                <a:srgbClr val="C00000"/>
              </a:buClr>
              <a:buNone/>
            </a:pPr>
            <a:r>
              <a:rPr lang="en-US" sz="8800" dirty="0"/>
              <a:t>Using spiritual gifts to build up the church (body of Christ) and serve others </a:t>
            </a:r>
          </a:p>
        </p:txBody>
      </p:sp>
      <p:sp>
        <p:nvSpPr>
          <p:cNvPr id="4" name="Title 3">
            <a:extLst>
              <a:ext uri="{FF2B5EF4-FFF2-40B4-BE49-F238E27FC236}">
                <a16:creationId xmlns:a16="http://schemas.microsoft.com/office/drawing/2014/main" id="{FBB3E214-874A-7504-014F-6DE199391735}"/>
              </a:ext>
            </a:extLst>
          </p:cNvPr>
          <p:cNvSpPr>
            <a:spLocks noGrp="1"/>
          </p:cNvSpPr>
          <p:nvPr>
            <p:ph type="title"/>
          </p:nvPr>
        </p:nvSpPr>
        <p:spPr>
          <a:xfrm>
            <a:off x="0" y="0"/>
            <a:ext cx="12192000" cy="1676400"/>
          </a:xfrm>
        </p:spPr>
        <p:txBody>
          <a:bodyPr/>
          <a:lstStyle/>
          <a:p>
            <a:pPr marL="0" indent="0" algn="l">
              <a:buNone/>
            </a:pPr>
            <a:r>
              <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4)	 Service: </a:t>
            </a:r>
          </a:p>
        </p:txBody>
      </p:sp>
    </p:spTree>
    <p:extLst>
      <p:ext uri="{BB962C8B-B14F-4D97-AF65-F5344CB8AC3E}">
        <p14:creationId xmlns:p14="http://schemas.microsoft.com/office/powerpoint/2010/main" val="740280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5A7F2-BEBF-65C9-CEEC-862E2DB01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4DA9BE-511E-B3AC-0083-A54557A1BDD9}"/>
              </a:ext>
            </a:extLst>
          </p:cNvPr>
          <p:cNvSpPr>
            <a:spLocks noGrp="1"/>
          </p:cNvSpPr>
          <p:nvPr>
            <p:ph type="title"/>
          </p:nvPr>
        </p:nvSpPr>
        <p:spPr>
          <a:xfrm>
            <a:off x="0" y="-8390"/>
            <a:ext cx="12192000" cy="12275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	Ephesians 4:12 (KJV) </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FFF7A6D-1CD8-633F-D0E1-A709DE0C3D57}"/>
              </a:ext>
            </a:extLst>
          </p:cNvPr>
          <p:cNvSpPr>
            <a:spLocks noGrp="1"/>
          </p:cNvSpPr>
          <p:nvPr>
            <p:ph sz="quarter" idx="13"/>
          </p:nvPr>
        </p:nvSpPr>
        <p:spPr>
          <a:xfrm>
            <a:off x="0" y="1066800"/>
            <a:ext cx="12192000" cy="5791201"/>
          </a:xfrm>
        </p:spPr>
        <p:txBody>
          <a:bodyPr>
            <a:noAutofit/>
          </a:bodyPr>
          <a:lstStyle/>
          <a:p>
            <a:pPr marL="45720" indent="0">
              <a:buNone/>
            </a:pPr>
            <a:r>
              <a:rPr lang="en-US" sz="7200" dirty="0"/>
              <a:t>For the perfecting of the saints, for the work of the ministry, for the edifying of the body of Christ:</a:t>
            </a:r>
          </a:p>
        </p:txBody>
      </p:sp>
    </p:spTree>
    <p:extLst>
      <p:ext uri="{BB962C8B-B14F-4D97-AF65-F5344CB8AC3E}">
        <p14:creationId xmlns:p14="http://schemas.microsoft.com/office/powerpoint/2010/main" val="337509486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800" i="1" dirty="0">
                <a:solidFill>
                  <a:srgbClr val="A31D6A"/>
                </a:solidFill>
                <a:effectLst>
                  <a:outerShdw blurRad="38100" dist="38100" dir="2700000" algn="tl">
                    <a:srgbClr val="000000">
                      <a:alpha val="43137"/>
                    </a:srgbClr>
                  </a:outerShdw>
                </a:effectLst>
              </a:rPr>
              <a:t>Matthew 5:48 (NASB)</a:t>
            </a:r>
          </a:p>
        </p:txBody>
      </p:sp>
      <p:sp>
        <p:nvSpPr>
          <p:cNvPr id="3" name="Content Placeholder 2"/>
          <p:cNvSpPr>
            <a:spLocks noGrp="1"/>
          </p:cNvSpPr>
          <p:nvPr>
            <p:ph sz="quarter" idx="13"/>
          </p:nvPr>
        </p:nvSpPr>
        <p:spPr>
          <a:xfrm>
            <a:off x="0" y="1371600"/>
            <a:ext cx="12192000" cy="5486400"/>
          </a:xfrm>
        </p:spPr>
        <p:txBody>
          <a:bodyPr>
            <a:noAutofit/>
          </a:bodyPr>
          <a:lstStyle/>
          <a:p>
            <a:pPr marL="45720" indent="0">
              <a:buNone/>
            </a:pPr>
            <a:r>
              <a:rPr lang="en-US" sz="8800" dirty="0"/>
              <a:t>Therefore you shall be perfect, as your heavenly Father is perfect.</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4DAEC-F275-476B-FA3D-463055B3D11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27375-1538-12A8-E205-B98850123EFA}"/>
              </a:ext>
            </a:extLst>
          </p:cNvPr>
          <p:cNvSpPr>
            <a:spLocks noGrp="1"/>
          </p:cNvSpPr>
          <p:nvPr>
            <p:ph sz="quarter" idx="13"/>
          </p:nvPr>
        </p:nvSpPr>
        <p:spPr>
          <a:xfrm>
            <a:off x="0" y="2057400"/>
            <a:ext cx="12192000" cy="4763530"/>
          </a:xfrm>
        </p:spPr>
        <p:txBody>
          <a:bodyPr>
            <a:noAutofit/>
          </a:bodyPr>
          <a:lstStyle/>
          <a:p>
            <a:pPr marL="45720" indent="0">
              <a:lnSpc>
                <a:spcPct val="80000"/>
              </a:lnSpc>
              <a:buClr>
                <a:srgbClr val="C00000"/>
              </a:buClr>
              <a:buNone/>
            </a:pPr>
            <a:r>
              <a:rPr lang="en-US" sz="8000" dirty="0"/>
              <a:t>Becoming like a child in dependence on God, but mature in understanding and action, not naive.</a:t>
            </a:r>
          </a:p>
        </p:txBody>
      </p:sp>
      <p:sp>
        <p:nvSpPr>
          <p:cNvPr id="4" name="Title 3">
            <a:extLst>
              <a:ext uri="{FF2B5EF4-FFF2-40B4-BE49-F238E27FC236}">
                <a16:creationId xmlns:a16="http://schemas.microsoft.com/office/drawing/2014/main" id="{5AED865B-ADDB-416C-CCDF-02A8B0C93657}"/>
              </a:ext>
            </a:extLst>
          </p:cNvPr>
          <p:cNvSpPr>
            <a:spLocks noGrp="1"/>
          </p:cNvSpPr>
          <p:nvPr>
            <p:ph type="title"/>
          </p:nvPr>
        </p:nvSpPr>
        <p:spPr>
          <a:xfrm>
            <a:off x="0" y="0"/>
            <a:ext cx="12192000" cy="15240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5)	Dependence &amp; Trust: </a:t>
            </a:r>
          </a:p>
        </p:txBody>
      </p:sp>
    </p:spTree>
    <p:extLst>
      <p:ext uri="{BB962C8B-B14F-4D97-AF65-F5344CB8AC3E}">
        <p14:creationId xmlns:p14="http://schemas.microsoft.com/office/powerpoint/2010/main" val="2344393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002D7-1073-D7F9-D070-7EF438271C6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B2143B1-5421-067D-CDF2-B33C55A94874}"/>
              </a:ext>
            </a:extLst>
          </p:cNvPr>
          <p:cNvSpPr>
            <a:spLocks noGrp="1"/>
          </p:cNvSpPr>
          <p:nvPr>
            <p:ph type="title"/>
          </p:nvPr>
        </p:nvSpPr>
        <p:spPr>
          <a:xfrm>
            <a:off x="0" y="533400"/>
            <a:ext cx="12192000" cy="6019800"/>
          </a:xfrm>
        </p:spPr>
        <p:txBody>
          <a:bodyPr/>
          <a:lstStyle/>
          <a:p>
            <a:pPr marL="0" indent="0" algn="ctr">
              <a:buNone/>
            </a:pPr>
            <a:r>
              <a:rPr lang="en-US" sz="138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How Growth Happens</a:t>
            </a:r>
          </a:p>
        </p:txBody>
      </p:sp>
    </p:spTree>
    <p:extLst>
      <p:ext uri="{BB962C8B-B14F-4D97-AF65-F5344CB8AC3E}">
        <p14:creationId xmlns:p14="http://schemas.microsoft.com/office/powerpoint/2010/main" val="179885112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6F8F4-5F18-F411-A732-840C09B8921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A1C043-82C6-9A44-D809-8C02B175BC17}"/>
              </a:ext>
            </a:extLst>
          </p:cNvPr>
          <p:cNvSpPr>
            <a:spLocks noGrp="1"/>
          </p:cNvSpPr>
          <p:nvPr>
            <p:ph sz="quarter" idx="13"/>
          </p:nvPr>
        </p:nvSpPr>
        <p:spPr>
          <a:xfrm>
            <a:off x="0" y="2057400"/>
            <a:ext cx="12192000" cy="4763530"/>
          </a:xfrm>
        </p:spPr>
        <p:txBody>
          <a:bodyPr>
            <a:noAutofit/>
          </a:bodyPr>
          <a:lstStyle/>
          <a:p>
            <a:pPr marL="45720" indent="0">
              <a:lnSpc>
                <a:spcPct val="80000"/>
              </a:lnSpc>
              <a:buClr>
                <a:srgbClr val="C00000"/>
              </a:buClr>
              <a:buNone/>
            </a:pPr>
            <a:r>
              <a:rPr lang="en-US" sz="8000" dirty="0"/>
              <a:t>Like newborns craving milk, mature believers hunger for the sincere milk of the Word</a:t>
            </a:r>
          </a:p>
        </p:txBody>
      </p:sp>
      <p:sp>
        <p:nvSpPr>
          <p:cNvPr id="4" name="Title 3">
            <a:extLst>
              <a:ext uri="{FF2B5EF4-FFF2-40B4-BE49-F238E27FC236}">
                <a16:creationId xmlns:a16="http://schemas.microsoft.com/office/drawing/2014/main" id="{8251C6AB-98E9-06E0-33FB-860007239EF2}"/>
              </a:ext>
            </a:extLst>
          </p:cNvPr>
          <p:cNvSpPr>
            <a:spLocks noGrp="1"/>
          </p:cNvSpPr>
          <p:nvPr>
            <p:ph type="title"/>
          </p:nvPr>
        </p:nvSpPr>
        <p:spPr>
          <a:xfrm>
            <a:off x="0" y="0"/>
            <a:ext cx="12192000" cy="13716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1)	 Desiring God's Word: </a:t>
            </a:r>
          </a:p>
        </p:txBody>
      </p:sp>
    </p:spTree>
    <p:extLst>
      <p:ext uri="{BB962C8B-B14F-4D97-AF65-F5344CB8AC3E}">
        <p14:creationId xmlns:p14="http://schemas.microsoft.com/office/powerpoint/2010/main" val="6244574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358E7-0927-F70C-844F-83CE492A65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51927F-FA1B-7805-3E86-F6FAEEC4A175}"/>
              </a:ext>
            </a:extLst>
          </p:cNvPr>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Peter 2:2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76E13E8-4910-C06A-5914-7B2833A3643C}"/>
              </a:ext>
            </a:extLst>
          </p:cNvPr>
          <p:cNvSpPr>
            <a:spLocks noGrp="1"/>
          </p:cNvSpPr>
          <p:nvPr>
            <p:ph sz="quarter" idx="13"/>
          </p:nvPr>
        </p:nvSpPr>
        <p:spPr>
          <a:xfrm>
            <a:off x="0" y="1142999"/>
            <a:ext cx="12192000" cy="5715002"/>
          </a:xfrm>
        </p:spPr>
        <p:txBody>
          <a:bodyPr>
            <a:noAutofit/>
          </a:bodyPr>
          <a:lstStyle/>
          <a:p>
            <a:pPr marL="45720" indent="0">
              <a:buNone/>
            </a:pPr>
            <a:r>
              <a:rPr lang="en-US" sz="8000" dirty="0"/>
              <a:t>As newborn babes, desire the sincere milk of the word, that ye may grow thereby:</a:t>
            </a:r>
          </a:p>
        </p:txBody>
      </p:sp>
    </p:spTree>
    <p:extLst>
      <p:ext uri="{BB962C8B-B14F-4D97-AF65-F5344CB8AC3E}">
        <p14:creationId xmlns:p14="http://schemas.microsoft.com/office/powerpoint/2010/main" val="226410790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4F175-6A39-B50B-B042-C5888F7CF82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216A06-6778-050D-F48E-CA28EACD0427}"/>
              </a:ext>
            </a:extLst>
          </p:cNvPr>
          <p:cNvSpPr>
            <a:spLocks noGrp="1"/>
          </p:cNvSpPr>
          <p:nvPr>
            <p:ph sz="quarter" idx="13"/>
          </p:nvPr>
        </p:nvSpPr>
        <p:spPr>
          <a:xfrm>
            <a:off x="0" y="1524000"/>
            <a:ext cx="12192000" cy="5296930"/>
          </a:xfrm>
        </p:spPr>
        <p:txBody>
          <a:bodyPr>
            <a:noAutofit/>
          </a:bodyPr>
          <a:lstStyle/>
          <a:p>
            <a:pPr marL="45720" indent="0">
              <a:lnSpc>
                <a:spcPct val="80000"/>
              </a:lnSpc>
              <a:buClr>
                <a:srgbClr val="C00000"/>
              </a:buClr>
              <a:buNone/>
            </a:pPr>
            <a:r>
              <a:rPr lang="en-US" sz="5800" dirty="0"/>
              <a:t>a.	It's a gradual, lifelong process involving connection with God, obedience, and humility, not automatic.</a:t>
            </a:r>
          </a:p>
          <a:p>
            <a:pPr marL="45720" indent="0">
              <a:lnSpc>
                <a:spcPct val="80000"/>
              </a:lnSpc>
              <a:buClr>
                <a:srgbClr val="C00000"/>
              </a:buClr>
              <a:buNone/>
            </a:pPr>
            <a:r>
              <a:rPr lang="en-US" sz="5800" dirty="0"/>
              <a:t>b.	God gives spiritual leaders and gifts to equip believers for ministry and maturity</a:t>
            </a:r>
          </a:p>
        </p:txBody>
      </p:sp>
      <p:sp>
        <p:nvSpPr>
          <p:cNvPr id="4" name="Title 3">
            <a:extLst>
              <a:ext uri="{FF2B5EF4-FFF2-40B4-BE49-F238E27FC236}">
                <a16:creationId xmlns:a16="http://schemas.microsoft.com/office/drawing/2014/main" id="{60D1DBE0-E7E8-6421-4A05-F2726A99EA2C}"/>
              </a:ext>
            </a:extLst>
          </p:cNvPr>
          <p:cNvSpPr>
            <a:spLocks noGrp="1"/>
          </p:cNvSpPr>
          <p:nvPr>
            <p:ph type="title"/>
          </p:nvPr>
        </p:nvSpPr>
        <p:spPr>
          <a:xfrm>
            <a:off x="0" y="0"/>
            <a:ext cx="12192000" cy="1371600"/>
          </a:xfrm>
        </p:spPr>
        <p:txBody>
          <a:bodyPr/>
          <a:lstStyle/>
          <a:p>
            <a:pPr marL="0" indent="0" algn="l">
              <a:buNone/>
            </a:pPr>
            <a:r>
              <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2)	 Discipline &amp; Training: </a:t>
            </a:r>
          </a:p>
        </p:txBody>
      </p:sp>
    </p:spTree>
    <p:extLst>
      <p:ext uri="{BB962C8B-B14F-4D97-AF65-F5344CB8AC3E}">
        <p14:creationId xmlns:p14="http://schemas.microsoft.com/office/powerpoint/2010/main" val="36109131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04BB1-C55B-84BA-8721-32A381CDF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028A1-710D-66F1-C353-394E552A85AE}"/>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4:11-12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05ECC9B-97C6-FD17-1913-B899786813B1}"/>
              </a:ext>
            </a:extLst>
          </p:cNvPr>
          <p:cNvSpPr>
            <a:spLocks noGrp="1"/>
          </p:cNvSpPr>
          <p:nvPr>
            <p:ph sz="quarter" idx="13"/>
          </p:nvPr>
        </p:nvSpPr>
        <p:spPr>
          <a:xfrm>
            <a:off x="0" y="1143000"/>
            <a:ext cx="12268200" cy="5711190"/>
          </a:xfrm>
        </p:spPr>
        <p:txBody>
          <a:bodyPr>
            <a:noAutofit/>
          </a:bodyPr>
          <a:lstStyle/>
          <a:p>
            <a:pPr marL="45720" indent="0">
              <a:buClr>
                <a:srgbClr val="A379BB">
                  <a:lumMod val="75000"/>
                </a:srgbClr>
              </a:buClr>
              <a:buNone/>
              <a:defRPr/>
            </a:pPr>
            <a:r>
              <a:rPr kumimoji="0" lang="en-US" sz="72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11</a:t>
            </a:r>
            <a:r>
              <a:rPr kumimoji="0" lang="en-US" sz="72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he gave some, apostles; and some, prophets; and some, evangelists; and some, pastors and teachers;</a:t>
            </a:r>
            <a:endParaRPr lang="en-US" sz="7200" dirty="0">
              <a:solidFill>
                <a:prstClr val="black">
                  <a:lumMod val="75000"/>
                  <a:lumOff val="25000"/>
                </a:prstClr>
              </a:solidFill>
              <a:latin typeface="Trebuchet MS"/>
            </a:endParaRPr>
          </a:p>
        </p:txBody>
      </p:sp>
    </p:spTree>
    <p:extLst>
      <p:ext uri="{BB962C8B-B14F-4D97-AF65-F5344CB8AC3E}">
        <p14:creationId xmlns:p14="http://schemas.microsoft.com/office/powerpoint/2010/main" val="9502507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E36FE-6BFC-BB9B-CF88-E90EA2CF3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CE484-9A14-F658-A8BF-C807C41BC462}"/>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4:11-12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507068B-CC5E-6210-EDB2-B0F01B3ABE97}"/>
              </a:ext>
            </a:extLst>
          </p:cNvPr>
          <p:cNvSpPr>
            <a:spLocks noGrp="1"/>
          </p:cNvSpPr>
          <p:nvPr>
            <p:ph sz="quarter" idx="13"/>
          </p:nvPr>
        </p:nvSpPr>
        <p:spPr>
          <a:xfrm>
            <a:off x="0" y="1219200"/>
            <a:ext cx="12192000" cy="5638800"/>
          </a:xfrm>
        </p:spPr>
        <p:txBody>
          <a:bodyPr>
            <a:noAutofit/>
          </a:bodyPr>
          <a:lstStyle/>
          <a:p>
            <a:pPr marL="45720" indent="0">
              <a:buClr>
                <a:srgbClr val="A379BB">
                  <a:lumMod val="75000"/>
                </a:srgbClr>
              </a:buClr>
              <a:buNone/>
              <a:defRPr/>
            </a:pPr>
            <a:r>
              <a:rPr lang="en-US" sz="7200" b="1" baseline="30000" dirty="0"/>
              <a:t>12</a:t>
            </a:r>
            <a:r>
              <a:rPr lang="en-US" sz="7200" dirty="0"/>
              <a:t> For the perfecting of the saints, for the work of the ministry, for the edifying of the body of Christ:</a:t>
            </a:r>
            <a:endParaRPr lang="en-US" sz="7200" dirty="0">
              <a:solidFill>
                <a:prstClr val="black">
                  <a:lumMod val="75000"/>
                  <a:lumOff val="25000"/>
                </a:prstClr>
              </a:solidFill>
              <a:latin typeface="Trebuchet MS"/>
            </a:endParaRPr>
          </a:p>
        </p:txBody>
      </p:sp>
    </p:spTree>
    <p:extLst>
      <p:ext uri="{BB962C8B-B14F-4D97-AF65-F5344CB8AC3E}">
        <p14:creationId xmlns:p14="http://schemas.microsoft.com/office/powerpoint/2010/main" val="582554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46523-203D-64FC-9B9C-681333E00B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1CE976-570A-42BD-790B-88CC98ACD369}"/>
              </a:ext>
            </a:extLst>
          </p:cNvPr>
          <p:cNvSpPr>
            <a:spLocks noGrp="1"/>
          </p:cNvSpPr>
          <p:nvPr>
            <p:ph type="title"/>
          </p:nvPr>
        </p:nvSpPr>
        <p:spPr>
          <a:xfrm>
            <a:off x="0" y="0"/>
            <a:ext cx="12192000" cy="6781800"/>
          </a:xfrm>
        </p:spPr>
        <p:txBody>
          <a:bodyPr/>
          <a:lstStyle/>
          <a:p>
            <a:pPr marL="0" indent="0" algn="ctr">
              <a:buNone/>
            </a:pPr>
            <a:r>
              <a:rPr lang="en-US" sz="138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Suggested Goals for 2026</a:t>
            </a:r>
          </a:p>
        </p:txBody>
      </p:sp>
    </p:spTree>
    <p:extLst>
      <p:ext uri="{BB962C8B-B14F-4D97-AF65-F5344CB8AC3E}">
        <p14:creationId xmlns:p14="http://schemas.microsoft.com/office/powerpoint/2010/main" val="354316180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61CD2-0973-D293-D3F3-BEB33EFFBAE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888B82-0B11-3372-3532-12B89DBFBC09}"/>
              </a:ext>
            </a:extLst>
          </p:cNvPr>
          <p:cNvSpPr>
            <a:spLocks noGrp="1"/>
          </p:cNvSpPr>
          <p:nvPr>
            <p:ph sz="quarter" idx="13"/>
          </p:nvPr>
        </p:nvSpPr>
        <p:spPr>
          <a:xfrm>
            <a:off x="0" y="152400"/>
            <a:ext cx="12192000" cy="6668530"/>
          </a:xfrm>
        </p:spPr>
        <p:txBody>
          <a:bodyPr>
            <a:noAutofit/>
          </a:bodyPr>
          <a:lstStyle/>
          <a:p>
            <a:pPr marL="960120" indent="-914400">
              <a:lnSpc>
                <a:spcPct val="80000"/>
              </a:lnSpc>
              <a:buClr>
                <a:srgbClr val="C00000"/>
              </a:buClr>
              <a:buFont typeface="+mj-lt"/>
              <a:buAutoNum type="arabicPeriod"/>
            </a:pPr>
            <a:r>
              <a:rPr lang="en-US" sz="6800" dirty="0">
                <a:effectLst>
                  <a:outerShdw blurRad="38100" dist="38100" dir="2700000" algn="tl">
                    <a:srgbClr val="000000">
                      <a:alpha val="43137"/>
                    </a:srgbClr>
                  </a:outerShdw>
                </a:effectLst>
              </a:rPr>
              <a:t>MAKE UP YOUR MIND TO BE MATURE IN 2026</a:t>
            </a:r>
          </a:p>
          <a:p>
            <a:pPr marL="960120" indent="-914400">
              <a:lnSpc>
                <a:spcPct val="80000"/>
              </a:lnSpc>
              <a:buClr>
                <a:srgbClr val="C00000"/>
              </a:buClr>
              <a:buFont typeface="+mj-lt"/>
              <a:buAutoNum type="arabicPeriod"/>
            </a:pPr>
            <a:r>
              <a:rPr lang="en-US" sz="6800" dirty="0">
                <a:effectLst>
                  <a:outerShdw blurRad="38100" dist="38100" dir="2700000" algn="tl">
                    <a:srgbClr val="000000">
                      <a:alpha val="43137"/>
                    </a:srgbClr>
                  </a:outerShdw>
                </a:effectLst>
              </a:rPr>
              <a:t>Attend every worship service, and bible class in 2026. (Hebrews 10:25-28)</a:t>
            </a:r>
          </a:p>
          <a:p>
            <a:pPr marL="960120" indent="-914400">
              <a:lnSpc>
                <a:spcPct val="80000"/>
              </a:lnSpc>
              <a:buClr>
                <a:srgbClr val="C00000"/>
              </a:buClr>
              <a:buFont typeface="+mj-lt"/>
              <a:buAutoNum type="arabicPeriod"/>
            </a:pPr>
            <a:r>
              <a:rPr lang="en-US" sz="6800" dirty="0">
                <a:effectLst>
                  <a:outerShdw blurRad="38100" dist="38100" dir="2700000" algn="tl">
                    <a:srgbClr val="000000">
                      <a:alpha val="43137"/>
                    </a:srgbClr>
                  </a:outerShdw>
                </a:effectLst>
              </a:rPr>
              <a:t>Read the word of GOD every day.</a:t>
            </a:r>
          </a:p>
        </p:txBody>
      </p:sp>
    </p:spTree>
    <p:extLst>
      <p:ext uri="{BB962C8B-B14F-4D97-AF65-F5344CB8AC3E}">
        <p14:creationId xmlns:p14="http://schemas.microsoft.com/office/powerpoint/2010/main" val="91825394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54F52-D94C-6FDD-6AD3-479278589E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D36B7D-3039-0589-B87B-A280BB8008B8}"/>
              </a:ext>
            </a:extLst>
          </p:cNvPr>
          <p:cNvSpPr>
            <a:spLocks noGrp="1"/>
          </p:cNvSpPr>
          <p:nvPr>
            <p:ph sz="quarter" idx="13"/>
          </p:nvPr>
        </p:nvSpPr>
        <p:spPr>
          <a:xfrm>
            <a:off x="0" y="152400"/>
            <a:ext cx="12192000" cy="6668530"/>
          </a:xfrm>
        </p:spPr>
        <p:txBody>
          <a:bodyPr>
            <a:noAutofit/>
          </a:bodyPr>
          <a:lstStyle/>
          <a:p>
            <a:pPr marL="1188720" indent="-1143000">
              <a:lnSpc>
                <a:spcPct val="80000"/>
              </a:lnSpc>
              <a:buClr>
                <a:srgbClr val="C00000"/>
              </a:buClr>
              <a:buFont typeface="+mj-lt"/>
              <a:buAutoNum type="arabicPeriod" startAt="4"/>
            </a:pPr>
            <a:r>
              <a:rPr lang="en-US" sz="6800" dirty="0">
                <a:effectLst>
                  <a:outerShdw blurRad="38100" dist="38100" dir="2700000" algn="tl">
                    <a:srgbClr val="000000">
                      <a:alpha val="43137"/>
                    </a:srgbClr>
                  </a:outerShdw>
                </a:effectLst>
              </a:rPr>
              <a:t>Fervent prayer every day</a:t>
            </a:r>
          </a:p>
          <a:p>
            <a:pPr marL="1188720" indent="-1143000">
              <a:lnSpc>
                <a:spcPct val="80000"/>
              </a:lnSpc>
              <a:buClr>
                <a:srgbClr val="C00000"/>
              </a:buClr>
              <a:buFont typeface="+mj-lt"/>
              <a:buAutoNum type="arabicPeriod" startAt="4"/>
            </a:pPr>
            <a:r>
              <a:rPr lang="en-US" sz="6800" dirty="0">
                <a:effectLst>
                  <a:outerShdw blurRad="38100" dist="38100" dir="2700000" algn="tl">
                    <a:srgbClr val="000000">
                      <a:alpha val="43137"/>
                    </a:srgbClr>
                  </a:outerShdw>
                </a:effectLst>
              </a:rPr>
              <a:t>Evangelize your world, people you come in contact with, tell the gospel.</a:t>
            </a:r>
          </a:p>
          <a:p>
            <a:pPr marL="1188720" indent="-1143000">
              <a:lnSpc>
                <a:spcPct val="80000"/>
              </a:lnSpc>
              <a:buClr>
                <a:srgbClr val="C00000"/>
              </a:buClr>
              <a:buFont typeface="+mj-lt"/>
              <a:buAutoNum type="arabicPeriod" startAt="4"/>
            </a:pPr>
            <a:r>
              <a:rPr lang="en-US" sz="6800" dirty="0">
                <a:effectLst>
                  <a:outerShdw blurRad="38100" dist="38100" dir="2700000" algn="tl">
                    <a:srgbClr val="000000">
                      <a:alpha val="43137"/>
                    </a:srgbClr>
                  </a:outerShdw>
                </a:effectLst>
              </a:rPr>
              <a:t>Increase your offering by 1% - 5% do you love money more than GOD?</a:t>
            </a:r>
          </a:p>
        </p:txBody>
      </p:sp>
    </p:spTree>
    <p:extLst>
      <p:ext uri="{BB962C8B-B14F-4D97-AF65-F5344CB8AC3E}">
        <p14:creationId xmlns:p14="http://schemas.microsoft.com/office/powerpoint/2010/main" val="19828043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4D208-D4EF-F256-FE2F-72141F1AF2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12B193-F361-7BCA-93AB-E8349851981E}"/>
              </a:ext>
            </a:extLst>
          </p:cNvPr>
          <p:cNvSpPr>
            <a:spLocks noGrp="1"/>
          </p:cNvSpPr>
          <p:nvPr>
            <p:ph sz="quarter" idx="13"/>
          </p:nvPr>
        </p:nvSpPr>
        <p:spPr>
          <a:xfrm>
            <a:off x="0" y="0"/>
            <a:ext cx="12192000" cy="6858000"/>
          </a:xfrm>
        </p:spPr>
        <p:txBody>
          <a:bodyPr>
            <a:noAutofit/>
          </a:bodyPr>
          <a:lstStyle/>
          <a:p>
            <a:pPr marL="45720" indent="0">
              <a:buNone/>
            </a:pPr>
            <a:r>
              <a:rPr lang="en-US" sz="7200" dirty="0">
                <a:solidFill>
                  <a:srgbClr val="000000"/>
                </a:solidFill>
                <a:effectLst>
                  <a:outerShdw blurRad="38100" dist="38100" dir="2700000" algn="tl">
                    <a:srgbClr val="000000">
                      <a:alpha val="43137"/>
                    </a:srgbClr>
                  </a:outerShdw>
                </a:effectLst>
                <a:latin typeface="Calibri" panose="020F0502020204030204" pitchFamily="34" charset="0"/>
              </a:rPr>
              <a:t>This famous instruction is found in the Gospel of Matthew 5:48, serving as the conclusion to a section of Jesus’s Sermon on the Mount.</a:t>
            </a:r>
            <a:endParaRPr lang="en-US" sz="72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4465119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F82F8-25AE-DAA3-C0CF-EC454AD0E2C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8B332-8FFD-9921-7765-19DA741C1366}"/>
              </a:ext>
            </a:extLst>
          </p:cNvPr>
          <p:cNvSpPr>
            <a:spLocks noGrp="1"/>
          </p:cNvSpPr>
          <p:nvPr>
            <p:ph sz="quarter" idx="13"/>
          </p:nvPr>
        </p:nvSpPr>
        <p:spPr>
          <a:xfrm>
            <a:off x="0" y="152400"/>
            <a:ext cx="12192000" cy="6668530"/>
          </a:xfrm>
        </p:spPr>
        <p:txBody>
          <a:bodyPr>
            <a:noAutofit/>
          </a:bodyPr>
          <a:lstStyle/>
          <a:p>
            <a:pPr marL="1188720" indent="-1143000">
              <a:lnSpc>
                <a:spcPct val="80000"/>
              </a:lnSpc>
              <a:buClr>
                <a:srgbClr val="C00000"/>
              </a:buClr>
              <a:buFont typeface="+mj-lt"/>
              <a:buAutoNum type="arabicPeriod" startAt="7"/>
            </a:pPr>
            <a:r>
              <a:rPr lang="en-US" sz="6800" dirty="0">
                <a:effectLst>
                  <a:outerShdw blurRad="38100" dist="38100" dir="2700000" algn="tl">
                    <a:srgbClr val="000000">
                      <a:alpha val="43137"/>
                    </a:srgbClr>
                  </a:outerShdw>
                </a:effectLst>
              </a:rPr>
              <a:t>Invite 10 people to hear the preaching of truth.</a:t>
            </a:r>
          </a:p>
          <a:p>
            <a:pPr marL="1188720" indent="-1143000">
              <a:lnSpc>
                <a:spcPct val="80000"/>
              </a:lnSpc>
              <a:buClr>
                <a:srgbClr val="C00000"/>
              </a:buClr>
              <a:buFont typeface="+mj-lt"/>
              <a:buAutoNum type="arabicPeriod" startAt="7"/>
            </a:pPr>
            <a:r>
              <a:rPr lang="en-US" sz="6800" dirty="0">
                <a:effectLst>
                  <a:outerShdw blurRad="38100" dist="38100" dir="2700000" algn="tl">
                    <a:srgbClr val="000000">
                      <a:alpha val="43137"/>
                    </a:srgbClr>
                  </a:outerShdw>
                </a:effectLst>
              </a:rPr>
              <a:t>Set up a bible class for your preacher.</a:t>
            </a:r>
          </a:p>
          <a:p>
            <a:pPr marL="1188720" indent="-1143000">
              <a:lnSpc>
                <a:spcPct val="80000"/>
              </a:lnSpc>
              <a:buClr>
                <a:srgbClr val="C00000"/>
              </a:buClr>
              <a:buFont typeface="+mj-lt"/>
              <a:buAutoNum type="arabicPeriod" startAt="7"/>
            </a:pPr>
            <a:r>
              <a:rPr lang="en-US" sz="6800" dirty="0">
                <a:effectLst>
                  <a:outerShdw blurRad="38100" dist="38100" dir="2700000" algn="tl">
                    <a:srgbClr val="000000">
                      <a:alpha val="43137"/>
                    </a:srgbClr>
                  </a:outerShdw>
                </a:effectLst>
              </a:rPr>
              <a:t>STOP PROCRASTINATING Make up your mind to be perfect in 2026</a:t>
            </a:r>
          </a:p>
        </p:txBody>
      </p:sp>
    </p:spTree>
    <p:extLst>
      <p:ext uri="{BB962C8B-B14F-4D97-AF65-F5344CB8AC3E}">
        <p14:creationId xmlns:p14="http://schemas.microsoft.com/office/powerpoint/2010/main" val="426426096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E6A44-54EF-DD64-9255-49D91A85388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4F8CE-BE7A-877A-522B-6C9CF6724936}"/>
              </a:ext>
            </a:extLst>
          </p:cNvPr>
          <p:cNvSpPr>
            <a:spLocks noGrp="1"/>
          </p:cNvSpPr>
          <p:nvPr>
            <p:ph sz="quarter" idx="13"/>
          </p:nvPr>
        </p:nvSpPr>
        <p:spPr>
          <a:xfrm>
            <a:off x="0" y="152400"/>
            <a:ext cx="12192000" cy="6668530"/>
          </a:xfrm>
        </p:spPr>
        <p:txBody>
          <a:bodyPr>
            <a:noAutofit/>
          </a:bodyPr>
          <a:lstStyle/>
          <a:p>
            <a:pPr marL="1188720" indent="-1143000">
              <a:lnSpc>
                <a:spcPct val="80000"/>
              </a:lnSpc>
              <a:buClr>
                <a:srgbClr val="C00000"/>
              </a:buClr>
              <a:buFont typeface="+mj-lt"/>
              <a:buAutoNum type="arabicPeriod" startAt="10"/>
            </a:pPr>
            <a:r>
              <a:rPr lang="en-US" sz="6800" dirty="0">
                <a:effectLst>
                  <a:outerShdw blurRad="38100" dist="38100" dir="2700000" algn="tl">
                    <a:srgbClr val="000000">
                      <a:alpha val="43137"/>
                    </a:srgbClr>
                  </a:outerShdw>
                </a:effectLst>
              </a:rPr>
              <a:t>Bring the Holy Spirit with you to worship and bible classes (fruit of the spirit).</a:t>
            </a:r>
          </a:p>
          <a:p>
            <a:pPr marL="1188720" indent="-1143000">
              <a:lnSpc>
                <a:spcPct val="80000"/>
              </a:lnSpc>
              <a:buClr>
                <a:srgbClr val="C00000"/>
              </a:buClr>
              <a:buFont typeface="+mj-lt"/>
              <a:buAutoNum type="arabicPeriod" startAt="10"/>
            </a:pPr>
            <a:r>
              <a:rPr lang="en-US" sz="6800" dirty="0">
                <a:effectLst>
                  <a:outerShdw blurRad="38100" dist="38100" dir="2700000" algn="tl">
                    <a:srgbClr val="000000">
                      <a:alpha val="43137"/>
                    </a:srgbClr>
                  </a:outerShdw>
                </a:effectLst>
              </a:rPr>
              <a:t>Get the memory verse every week.</a:t>
            </a:r>
          </a:p>
        </p:txBody>
      </p:sp>
    </p:spTree>
    <p:extLst>
      <p:ext uri="{BB962C8B-B14F-4D97-AF65-F5344CB8AC3E}">
        <p14:creationId xmlns:p14="http://schemas.microsoft.com/office/powerpoint/2010/main" val="379072168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5732F-587F-5295-B309-17F4F7D0E3F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908C5F-C251-5EDF-71F0-4D8851B40451}"/>
              </a:ext>
            </a:extLst>
          </p:cNvPr>
          <p:cNvSpPr>
            <a:spLocks noGrp="1"/>
          </p:cNvSpPr>
          <p:nvPr>
            <p:ph sz="quarter" idx="13"/>
          </p:nvPr>
        </p:nvSpPr>
        <p:spPr>
          <a:xfrm>
            <a:off x="0" y="1828800"/>
            <a:ext cx="12192000" cy="4992130"/>
          </a:xfrm>
        </p:spPr>
        <p:txBody>
          <a:bodyPr>
            <a:noAutofit/>
          </a:bodyPr>
          <a:lstStyle/>
          <a:p>
            <a:pPr marL="45720" indent="0">
              <a:lnSpc>
                <a:spcPct val="80000"/>
              </a:lnSpc>
              <a:buClr>
                <a:srgbClr val="C00000"/>
              </a:buClr>
              <a:buNone/>
            </a:pPr>
            <a:r>
              <a:rPr lang="en-US" sz="8000" dirty="0"/>
              <a:t>The Greek word used for </a:t>
            </a:r>
            <a:r>
              <a:rPr lang="en-US" sz="8000" dirty="0">
                <a:highlight>
                  <a:srgbClr val="FFFF00"/>
                </a:highlight>
              </a:rPr>
              <a:t>"perfect" </a:t>
            </a:r>
            <a:r>
              <a:rPr lang="en-US" sz="8000" dirty="0"/>
              <a:t>is teleios, which has a nuanced meaning in this context.</a:t>
            </a:r>
          </a:p>
        </p:txBody>
      </p:sp>
      <p:sp>
        <p:nvSpPr>
          <p:cNvPr id="4" name="Title 3">
            <a:extLst>
              <a:ext uri="{FF2B5EF4-FFF2-40B4-BE49-F238E27FC236}">
                <a16:creationId xmlns:a16="http://schemas.microsoft.com/office/drawing/2014/main" id="{6AC4500E-FB33-4504-C788-3DD221F3F991}"/>
              </a:ext>
            </a:extLst>
          </p:cNvPr>
          <p:cNvSpPr>
            <a:spLocks noGrp="1"/>
          </p:cNvSpPr>
          <p:nvPr>
            <p:ph type="title"/>
          </p:nvPr>
        </p:nvSpPr>
        <p:spPr>
          <a:xfrm>
            <a:off x="0" y="0"/>
            <a:ext cx="12192000" cy="11430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Meaning and Translation:</a:t>
            </a:r>
          </a:p>
        </p:txBody>
      </p:sp>
    </p:spTree>
    <p:extLst>
      <p:ext uri="{BB962C8B-B14F-4D97-AF65-F5344CB8AC3E}">
        <p14:creationId xmlns:p14="http://schemas.microsoft.com/office/powerpoint/2010/main" val="14170949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A58C1-5683-8215-6180-5E6130C0A9F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E39662-97E0-9676-B6E9-5261FE18D3F9}"/>
              </a:ext>
            </a:extLst>
          </p:cNvPr>
          <p:cNvSpPr>
            <a:spLocks noGrp="1"/>
          </p:cNvSpPr>
          <p:nvPr>
            <p:ph sz="quarter" idx="13"/>
          </p:nvPr>
        </p:nvSpPr>
        <p:spPr>
          <a:xfrm>
            <a:off x="0" y="1600200"/>
            <a:ext cx="12192000" cy="5220730"/>
          </a:xfrm>
        </p:spPr>
        <p:txBody>
          <a:bodyPr>
            <a:noAutofit/>
          </a:bodyPr>
          <a:lstStyle/>
          <a:p>
            <a:pPr marL="45720" indent="0">
              <a:lnSpc>
                <a:spcPct val="80000"/>
              </a:lnSpc>
              <a:buClr>
                <a:srgbClr val="C00000"/>
              </a:buClr>
              <a:buNone/>
            </a:pPr>
            <a:r>
              <a:rPr lang="en-US" sz="6600" dirty="0"/>
              <a:t>Rather than meaning "flawless" or "sinless" in a modern sense, it denotes being whole, complete, fully developed, or having reached a designed end or goal.</a:t>
            </a:r>
          </a:p>
        </p:txBody>
      </p:sp>
      <p:sp>
        <p:nvSpPr>
          <p:cNvPr id="4" name="Title 3">
            <a:extLst>
              <a:ext uri="{FF2B5EF4-FFF2-40B4-BE49-F238E27FC236}">
                <a16:creationId xmlns:a16="http://schemas.microsoft.com/office/drawing/2014/main" id="{70FE9BBB-4F0D-D142-8B5C-4BB4E1E65523}"/>
              </a:ext>
            </a:extLst>
          </p:cNvPr>
          <p:cNvSpPr>
            <a:spLocks noGrp="1"/>
          </p:cNvSpPr>
          <p:nvPr>
            <p:ph type="title"/>
          </p:nvPr>
        </p:nvSpPr>
        <p:spPr>
          <a:xfrm>
            <a:off x="0" y="0"/>
            <a:ext cx="12192000" cy="15240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Completeness and Maturity: </a:t>
            </a:r>
          </a:p>
        </p:txBody>
      </p:sp>
    </p:spTree>
    <p:extLst>
      <p:ext uri="{BB962C8B-B14F-4D97-AF65-F5344CB8AC3E}">
        <p14:creationId xmlns:p14="http://schemas.microsoft.com/office/powerpoint/2010/main" val="34766492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248AB-CAFA-0F84-23BA-9B22645006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1C823A-A543-490C-4AA1-DC2A4C01FD7E}"/>
              </a:ext>
            </a:extLst>
          </p:cNvPr>
          <p:cNvSpPr>
            <a:spLocks noGrp="1"/>
          </p:cNvSpPr>
          <p:nvPr>
            <p:ph sz="quarter" idx="13"/>
          </p:nvPr>
        </p:nvSpPr>
        <p:spPr>
          <a:xfrm>
            <a:off x="0" y="2057400"/>
            <a:ext cx="12192000" cy="4763530"/>
          </a:xfrm>
        </p:spPr>
        <p:txBody>
          <a:bodyPr>
            <a:noAutofit/>
          </a:bodyPr>
          <a:lstStyle/>
          <a:p>
            <a:pPr marL="45720" indent="0">
              <a:lnSpc>
                <a:spcPct val="80000"/>
              </a:lnSpc>
              <a:buClr>
                <a:srgbClr val="C00000"/>
              </a:buClr>
              <a:buNone/>
            </a:pPr>
            <a:r>
              <a:rPr lang="en-US" sz="6000" dirty="0"/>
              <a:t>It is a call for believers to reflect the character of God, specifically His indiscriminate love and mercy. God expects his children to grow up to be mature. </a:t>
            </a:r>
          </a:p>
        </p:txBody>
      </p:sp>
      <p:sp>
        <p:nvSpPr>
          <p:cNvPr id="4" name="Title 3">
            <a:extLst>
              <a:ext uri="{FF2B5EF4-FFF2-40B4-BE49-F238E27FC236}">
                <a16:creationId xmlns:a16="http://schemas.microsoft.com/office/drawing/2014/main" id="{A8D5EA37-9FA8-D38A-6771-A38F9E2181B4}"/>
              </a:ext>
            </a:extLst>
          </p:cNvPr>
          <p:cNvSpPr>
            <a:spLocks noGrp="1"/>
          </p:cNvSpPr>
          <p:nvPr>
            <p:ph type="title"/>
          </p:nvPr>
        </p:nvSpPr>
        <p:spPr>
          <a:xfrm>
            <a:off x="0" y="0"/>
            <a:ext cx="12192000" cy="13716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Imitating Divine Character: </a:t>
            </a:r>
          </a:p>
        </p:txBody>
      </p:sp>
    </p:spTree>
    <p:extLst>
      <p:ext uri="{BB962C8B-B14F-4D97-AF65-F5344CB8AC3E}">
        <p14:creationId xmlns:p14="http://schemas.microsoft.com/office/powerpoint/2010/main" val="657605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1F477-3515-0DE2-3F4B-A74D2BBD34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B10829-AC57-FB4F-8423-38837001F8E2}"/>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kumimoji="0" lang="en-US" sz="57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When we rightly divide bible, God expects children to grow into spiritual maturity, moving from spiritual infancy to fully developed disciples who know His truth, can discern right from wrong, and reflect Christ's character, </a:t>
            </a:r>
            <a:endParaRPr lang="en-US" sz="5700" dirty="0">
              <a:solidFill>
                <a:srgbClr val="000000"/>
              </a:solidFill>
              <a:latin typeface="Helvetica Neue"/>
            </a:endParaRPr>
          </a:p>
        </p:txBody>
      </p:sp>
    </p:spTree>
    <p:extLst>
      <p:ext uri="{BB962C8B-B14F-4D97-AF65-F5344CB8AC3E}">
        <p14:creationId xmlns:p14="http://schemas.microsoft.com/office/powerpoint/2010/main" val="21885881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80402-5CC0-A0BF-1EA9-60FD5FCD4A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3A3670-1499-913F-C187-E8851709B698}"/>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kumimoji="0" lang="en-US" sz="57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becoming self-sufficient in faith and building up the community, not remaining tossed about by every new teaching. This growth involves deep knowledge of God's Word, humility, trust, and serving others, transforming believers to be more like Jesus.</a:t>
            </a:r>
            <a:endParaRPr lang="en-US" sz="57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10454619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7840D-C90A-CB07-80A0-22BA5E941F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60D387-0BDF-19C1-0107-2CFE8932BF12}"/>
              </a:ext>
            </a:extLst>
          </p:cNvPr>
          <p:cNvSpPr>
            <a:spLocks noGrp="1"/>
          </p:cNvSpPr>
          <p:nvPr>
            <p:ph type="title"/>
          </p:nvPr>
        </p:nvSpPr>
        <p:spPr>
          <a:xfrm>
            <a:off x="0" y="0"/>
            <a:ext cx="12192000" cy="6553200"/>
          </a:xfrm>
        </p:spPr>
        <p:txBody>
          <a:bodyPr/>
          <a:lstStyle/>
          <a:p>
            <a:pPr marL="0" indent="0" algn="ctr">
              <a:buNone/>
            </a:pPr>
            <a:r>
              <a:rPr lang="en-US" sz="115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Key Aspects of Spiritual Maturity</a:t>
            </a:r>
          </a:p>
        </p:txBody>
      </p:sp>
    </p:spTree>
    <p:extLst>
      <p:ext uri="{BB962C8B-B14F-4D97-AF65-F5344CB8AC3E}">
        <p14:creationId xmlns:p14="http://schemas.microsoft.com/office/powerpoint/2010/main" val="399266634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135</TotalTime>
  <Words>1026</Words>
  <Application>Microsoft Office PowerPoint</Application>
  <PresentationFormat>Widescreen</PresentationFormat>
  <Paragraphs>75</Paragraphs>
  <Slides>36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Calibri</vt:lpstr>
      <vt:lpstr>Franklin Gothic Medium</vt:lpstr>
      <vt:lpstr>Georgia</vt:lpstr>
      <vt:lpstr>Helvetica Neue</vt:lpstr>
      <vt:lpstr>Trebuchet MS</vt:lpstr>
      <vt:lpstr>Slipstream</vt:lpstr>
      <vt:lpstr>PowerPoint Presentation</vt:lpstr>
      <vt:lpstr>Matthew 5:48 (NASB)</vt:lpstr>
      <vt:lpstr>PowerPoint Presentation</vt:lpstr>
      <vt:lpstr>Meaning and Translation:</vt:lpstr>
      <vt:lpstr>Completeness and Maturity: </vt:lpstr>
      <vt:lpstr>Imitating Divine Character: </vt:lpstr>
      <vt:lpstr>PowerPoint Presentation</vt:lpstr>
      <vt:lpstr>PowerPoint Presentation</vt:lpstr>
      <vt:lpstr>Key Aspects of Spiritual Maturity</vt:lpstr>
      <vt:lpstr>1) Knowledge &amp; Understanding: </vt:lpstr>
      <vt:lpstr>Hebrews 5:12-14 (KJV) </vt:lpstr>
      <vt:lpstr>Hebrews 5:12-14 (KJV) </vt:lpstr>
      <vt:lpstr>2) Stability: </vt:lpstr>
      <vt:lpstr>Ephesians 4:14 (KJV) </vt:lpstr>
      <vt:lpstr>3)  Christlikeness: </vt:lpstr>
      <vt:lpstr>Ephesians 4:13 (KJV) </vt:lpstr>
      <vt:lpstr>Ephesians 4:15 (KJV) </vt:lpstr>
      <vt:lpstr>4)  Service: </vt:lpstr>
      <vt:lpstr> Ephesians 4:12 (KJV) </vt:lpstr>
      <vt:lpstr>5) Dependence &amp; Trust: </vt:lpstr>
      <vt:lpstr>How Growth Happens</vt:lpstr>
      <vt:lpstr>1)  Desiring God's Word: </vt:lpstr>
      <vt:lpstr>I Peter 2:2 (KJV)</vt:lpstr>
      <vt:lpstr>2)  Discipline &amp; Training: </vt:lpstr>
      <vt:lpstr>Ephesians 4:11-12 (KJV)</vt:lpstr>
      <vt:lpstr>Ephesians 4:11-12 (KJV)</vt:lpstr>
      <vt:lpstr>Suggested Goals for 2026</vt:lpstr>
      <vt:lpstr>PowerPoint Presentation</vt:lpstr>
      <vt:lpstr>PowerPoint Presentation</vt:lpstr>
      <vt:lpstr>PowerPoint Presentation</vt:lpstr>
      <vt:lpstr>PowerPoint Presentation</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Stuart Fain</dc:creator>
  <cp:lastModifiedBy>Stuart Fain</cp:lastModifiedBy>
  <cp:revision>2</cp:revision>
  <dcterms:created xsi:type="dcterms:W3CDTF">2025-12-28T02:48:11Z</dcterms:created>
  <dcterms:modified xsi:type="dcterms:W3CDTF">2025-12-28T05:03:36Z</dcterms:modified>
</cp:coreProperties>
</file>